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3892" r:id="rId5"/>
  </p:sldMasterIdLst>
  <p:notesMasterIdLst>
    <p:notesMasterId r:id="rId10"/>
  </p:notesMasterIdLst>
  <p:handoutMasterIdLst>
    <p:handoutMasterId r:id="rId11"/>
  </p:handoutMasterIdLst>
  <p:sldIdLst>
    <p:sldId id="304" r:id="rId6"/>
    <p:sldId id="295" r:id="rId7"/>
    <p:sldId id="305" r:id="rId8"/>
    <p:sldId id="306" r:id="rId9"/>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173" userDrawn="1">
          <p15:clr>
            <a:srgbClr val="A4A3A4"/>
          </p15:clr>
        </p15:guide>
        <p15:guide id="5" pos="382" userDrawn="1">
          <p15:clr>
            <a:srgbClr val="A4A3A4"/>
          </p15:clr>
        </p15:guide>
        <p15:guide id="6" pos="7302" userDrawn="1">
          <p15:clr>
            <a:srgbClr val="A4A3A4"/>
          </p15:clr>
        </p15:guide>
        <p15:guide id="7" orient="horz" pos="714" userDrawn="1">
          <p15:clr>
            <a:srgbClr val="A4A3A4"/>
          </p15:clr>
        </p15:guide>
        <p15:guide id="9" orient="horz" pos="4198" userDrawn="1">
          <p15:clr>
            <a:srgbClr val="A4A3A4"/>
          </p15:clr>
        </p15:guide>
        <p15:guide id="10" orient="horz" pos="3840" userDrawn="1">
          <p15:clr>
            <a:srgbClr val="A4A3A4"/>
          </p15:clr>
        </p15:guide>
        <p15:guide id="11" orient="horz" pos="3994" userDrawn="1">
          <p15:clr>
            <a:srgbClr val="A4A3A4"/>
          </p15:clr>
        </p15:guide>
        <p15:guide id="12" pos="3844"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38"/>
    <a:srgbClr val="FF00FF"/>
    <a:srgbClr val="FFE600"/>
    <a:srgbClr val="FFFFFF"/>
    <a:srgbClr val="C4C4CD"/>
    <a:srgbClr val="747480"/>
    <a:srgbClr val="808080"/>
    <a:srgbClr val="000000"/>
    <a:srgbClr val="FF9A9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76"/>
      </p:cViewPr>
      <p:guideLst>
        <p:guide orient="horz" pos="173"/>
        <p:guide pos="382"/>
        <p:guide pos="7302"/>
        <p:guide orient="horz" pos="714"/>
        <p:guide orient="horz" pos="4198"/>
        <p:guide orient="horz" pos="3840"/>
        <p:guide orient="horz" pos="3994"/>
        <p:guide pos="3844"/>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07/07/2024</a:t>
            </a:fld>
            <a:endParaRPr lang="en-GB">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07/07/2024</a:t>
            </a:fld>
            <a:endParaRPr lang="en-GB"/>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a:p>
        </p:txBody>
      </p:sp>
    </p:spTree>
    <p:extLst>
      <p:ext uri="{BB962C8B-B14F-4D97-AF65-F5344CB8AC3E}">
        <p14:creationId xmlns:p14="http://schemas.microsoft.com/office/powerpoint/2010/main" val="76833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38937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1894A3-BFA8-4097-A83B-C0972D51FE2D}"/>
              </a:ext>
            </a:extLst>
          </p:cNvPr>
          <p:cNvPicPr>
            <a:picLocks noChangeAspect="1"/>
          </p:cNvPicPr>
          <p:nvPr userDrawn="1"/>
        </p:nvPicPr>
        <p:blipFill rotWithShape="1">
          <a:blip r:embed="rId2"/>
          <a:srcRect t="25039"/>
          <a:stretch/>
        </p:blipFill>
        <p:spPr>
          <a:xfrm>
            <a:off x="0" y="0"/>
            <a:ext cx="12198350" cy="6857999"/>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1558"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155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a:t>Job Title</a:t>
            </a:r>
            <a:endParaRPr lang="en-GB"/>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832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3545704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14500132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71089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646078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A94B7-7BDE-4510-A417-A765301D1371}"/>
              </a:ext>
            </a:extLst>
          </p:cNvPr>
          <p:cNvSpPr>
            <a:spLocks noGrp="1"/>
          </p:cNvSpPr>
          <p:nvPr>
            <p:ph type="pic" sz="quarter" idx="11"/>
          </p:nvPr>
        </p:nvSpPr>
        <p:spPr>
          <a:xfrm>
            <a:off x="0" y="0"/>
            <a:ext cx="12198350" cy="6858000"/>
          </a:xfrm>
          <a:ln>
            <a:noFill/>
          </a:ln>
        </p:spPr>
        <p:txBody>
          <a:bodyPr/>
          <a:lstStyle>
            <a:lvl1pPr marL="0" indent="0" algn="ctr">
              <a:buNone/>
              <a:defRPr/>
            </a:lvl1pPr>
          </a:lstStyle>
          <a:p>
            <a:endParaRPr lang="en-IN"/>
          </a:p>
        </p:txBody>
      </p:sp>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362943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4BCD91D-E17F-4B16-A3F2-EEF2A6E3B4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5540" b="21219"/>
          <a:stretch/>
        </p:blipFill>
        <p:spPr>
          <a:xfrm>
            <a:off x="0" y="-2"/>
            <a:ext cx="12198350" cy="6858001"/>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2"/>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4931197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a:t>text</a:t>
            </a:r>
          </a:p>
        </p:txBody>
      </p:sp>
    </p:spTree>
    <p:extLst>
      <p:ext uri="{BB962C8B-B14F-4D97-AF65-F5344CB8AC3E}">
        <p14:creationId xmlns:p14="http://schemas.microsoft.com/office/powerpoint/2010/main" val="1678627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525441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507BA1-EA97-432B-8AAE-BE8FEE624583}"/>
              </a:ext>
            </a:extLst>
          </p:cNvPr>
          <p:cNvSpPr>
            <a:spLocks noGrp="1"/>
          </p:cNvSpPr>
          <p:nvPr>
            <p:ph type="pic" sz="quarter" idx="10"/>
          </p:nvPr>
        </p:nvSpPr>
        <p:spPr>
          <a:xfrm>
            <a:off x="0" y="0"/>
            <a:ext cx="12198350" cy="6858000"/>
          </a:xfrm>
          <a:ln>
            <a:noFill/>
          </a:ln>
        </p:spPr>
        <p:txBody>
          <a:bodyPr/>
          <a:lstStyle>
            <a:lvl1pPr marL="0" indent="0" algn="ctr">
              <a:buNone/>
              <a:defRPr/>
            </a:lvl1pPr>
          </a:lstStyle>
          <a:p>
            <a:endParaRPr lang="en-IN"/>
          </a:p>
        </p:txBody>
      </p:sp>
    </p:spTree>
    <p:extLst>
      <p:ext uri="{BB962C8B-B14F-4D97-AF65-F5344CB8AC3E}">
        <p14:creationId xmlns:p14="http://schemas.microsoft.com/office/powerpoint/2010/main" val="895650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6075811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576159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3954644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59664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10980738"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99396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92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1921570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7 July 2024</a:t>
            </a:fld>
            <a:endParaRPr lang="en-IN"/>
          </a:p>
        </p:txBody>
      </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Presentation title</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a:t>Page </a:t>
            </a:r>
            <a:fld id="{D5B76411-544C-4F9A-8EDE-9EEB2BD21F95}" type="slidenum">
              <a:rPr lang="en-IN" smtClean="0"/>
              <a:t>‹#›</a:t>
            </a:fld>
            <a:endParaRPr/>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926" r:id="rId26"/>
    <p:sldLayoutId id="2147483839" r:id="rId27"/>
    <p:sldLayoutId id="2147483925" r:id="rId28"/>
    <p:sldLayoutId id="2147483840" r:id="rId29"/>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1" name="Group 4">
            <a:extLst>
              <a:ext uri="{FF2B5EF4-FFF2-40B4-BE49-F238E27FC236}">
                <a16:creationId xmlns:a16="http://schemas.microsoft.com/office/drawing/2014/main" id="{3CDF1934-D2B2-4AA9-8EA1-1E5186579043}"/>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id="{CD35872E-4184-4A23-95E6-82765736F9D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id="{9F1107F2-2963-451C-9226-045532588C4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a:extLst>
                <a:ext uri="{FF2B5EF4-FFF2-40B4-BE49-F238E27FC236}">
                  <a16:creationId xmlns:a16="http://schemas.microsoft.com/office/drawing/2014/main" id="{0DA7FBA8-90E2-4391-A0BA-B3AB3437530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1" name="Date Placeholder 1">
            <a:extLst>
              <a:ext uri="{FF2B5EF4-FFF2-40B4-BE49-F238E27FC236}">
                <a16:creationId xmlns:a16="http://schemas.microsoft.com/office/drawing/2014/main" id="{A9B702AF-19B6-4F5E-8D83-4C8DC525EA2D}"/>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7 July 2024</a:t>
            </a:fld>
            <a:endParaRPr lang="en-IN"/>
          </a:p>
        </p:txBody>
      </p:sp>
      <p:sp>
        <p:nvSpPr>
          <p:cNvPr id="22" name="Footer Placeholder 2">
            <a:extLst>
              <a:ext uri="{FF2B5EF4-FFF2-40B4-BE49-F238E27FC236}">
                <a16:creationId xmlns:a16="http://schemas.microsoft.com/office/drawing/2014/main" id="{F5D667A6-D967-4BCE-95CA-C796E5DCAADD}"/>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Presentation title</a:t>
            </a:r>
          </a:p>
        </p:txBody>
      </p:sp>
      <p:sp>
        <p:nvSpPr>
          <p:cNvPr id="24" name="Slide Number Placeholder 4">
            <a:extLst>
              <a:ext uri="{FF2B5EF4-FFF2-40B4-BE49-F238E27FC236}">
                <a16:creationId xmlns:a16="http://schemas.microsoft.com/office/drawing/2014/main" id="{E59D4E9C-D280-4A0D-B23D-22954AB0CEC9}"/>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a:t>Page </a:t>
            </a:r>
            <a:fld id="{D5B76411-544C-4F9A-8EDE-9EEB2BD21F95}" type="slidenum">
              <a:rPr lang="en-IN" smtClean="0"/>
              <a:t>‹#›</a:t>
            </a:fld>
            <a:endParaRPr/>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3" r:id="rId10"/>
    <p:sldLayoutId id="2147483919" r:id="rId11"/>
    <p:sldLayoutId id="2147483922" r:id="rId12"/>
    <p:sldLayoutId id="2147483924"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userDrawn="1">
          <p15:clr>
            <a:srgbClr val="F26B43"/>
          </p15:clr>
        </p15:guide>
        <p15:guide id="3" pos="384" userDrawn="1">
          <p15:clr>
            <a:srgbClr val="F26B43"/>
          </p15:clr>
        </p15:guide>
        <p15:guide id="4" pos="7302" userDrawn="1">
          <p15:clr>
            <a:srgbClr val="F26B43"/>
          </p15:clr>
        </p15:guide>
        <p15:guide id="5" orient="horz" pos="712" userDrawn="1">
          <p15:clr>
            <a:srgbClr val="F26B43"/>
          </p15:clr>
        </p15:guide>
        <p15:guide id="6" orient="horz" pos="3840" userDrawn="1">
          <p15:clr>
            <a:srgbClr val="F26B43"/>
          </p15:clr>
        </p15:guide>
        <p15:guide id="7" orient="horz" pos="4199" userDrawn="1">
          <p15:clr>
            <a:srgbClr val="F26B43"/>
          </p15:clr>
        </p15:guide>
        <p15:guide id="8" orient="horz" pos="173" userDrawn="1">
          <p15:clr>
            <a:srgbClr val="F26B43"/>
          </p15:clr>
        </p15:guide>
        <p15:guide id="9" orient="horz" pos="39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a:spLocks noGrp="1"/>
          </p:cNvSpPr>
          <p:nvPr>
            <p:ph type="ctrTitle"/>
          </p:nvPr>
        </p:nvSpPr>
        <p:spPr>
          <a:xfrm>
            <a:off x="713355" y="2490934"/>
            <a:ext cx="4328932" cy="979702"/>
          </a:xfrm>
        </p:spPr>
        <p:txBody>
          <a:bodyPr>
            <a:normAutofit/>
          </a:bodyPr>
          <a:lstStyle/>
          <a:p>
            <a:r>
              <a:rPr lang="en-IN" dirty="0"/>
              <a:t>Hackathon Case Study</a:t>
            </a:r>
            <a:endParaRPr lang="en-US" dirty="0"/>
          </a:p>
        </p:txBody>
      </p:sp>
      <p:sp>
        <p:nvSpPr>
          <p:cNvPr id="75" name="Text Placeholder 74">
            <a:extLst>
              <a:ext uri="{FF2B5EF4-FFF2-40B4-BE49-F238E27FC236}">
                <a16:creationId xmlns:a16="http://schemas.microsoft.com/office/drawing/2014/main" id="{02BEF9D5-1EA9-4485-AC07-ACC5CEE36BB4}"/>
              </a:ext>
            </a:extLst>
          </p:cNvPr>
          <p:cNvSpPr>
            <a:spLocks noGrp="1"/>
          </p:cNvSpPr>
          <p:nvPr>
            <p:ph type="body" sz="quarter" idx="14"/>
          </p:nvPr>
        </p:nvSpPr>
        <p:spPr/>
        <p:txBody>
          <a:bodyPr>
            <a:normAutofit lnSpcReduction="10000"/>
          </a:bodyPr>
          <a:lstStyle/>
          <a:p>
            <a:r>
              <a:rPr lang="en-IN" dirty="0"/>
              <a:t>Super Hack Team</a:t>
            </a:r>
          </a:p>
        </p:txBody>
      </p:sp>
      <p:sp>
        <p:nvSpPr>
          <p:cNvPr id="3" name="Text Placeholder 2">
            <a:extLst>
              <a:ext uri="{FF2B5EF4-FFF2-40B4-BE49-F238E27FC236}">
                <a16:creationId xmlns:a16="http://schemas.microsoft.com/office/drawing/2014/main" id="{2DEDBD36-C546-D16C-412D-4250D85F257C}"/>
              </a:ext>
            </a:extLst>
          </p:cNvPr>
          <p:cNvSpPr>
            <a:spLocks noGrp="1"/>
          </p:cNvSpPr>
          <p:nvPr>
            <p:ph type="body" sz="quarter" idx="15"/>
          </p:nvPr>
        </p:nvSpPr>
        <p:spPr/>
        <p:txBody>
          <a:bodyPr/>
          <a:lstStyle/>
          <a:p>
            <a:r>
              <a:rPr lang="en-IN" dirty="0"/>
              <a:t>DSML</a:t>
            </a:r>
          </a:p>
        </p:txBody>
      </p:sp>
      <p:sp>
        <p:nvSpPr>
          <p:cNvPr id="4" name="Rectangle 3">
            <a:extLst>
              <a:ext uri="{FF2B5EF4-FFF2-40B4-BE49-F238E27FC236}">
                <a16:creationId xmlns:a16="http://schemas.microsoft.com/office/drawing/2014/main" id="{C8F6BD30-BC7F-81F7-8081-3078190B38A6}"/>
              </a:ext>
            </a:extLst>
          </p:cNvPr>
          <p:cNvSpPr/>
          <p:nvPr/>
        </p:nvSpPr>
        <p:spPr>
          <a:xfrm>
            <a:off x="9647434" y="4705564"/>
            <a:ext cx="2414427" cy="197263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60358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18" y="283096"/>
            <a:ext cx="10978515" cy="590400"/>
          </a:xfrm>
        </p:spPr>
        <p:txBody>
          <a:bodyPr>
            <a:normAutofit/>
          </a:bodyPr>
          <a:lstStyle/>
          <a:p>
            <a:r>
              <a:rPr lang="en-IN" sz="2400" b="1" dirty="0">
                <a:solidFill>
                  <a:schemeClr val="bg2"/>
                </a:solidFill>
                <a:ea typeface="Calibri" panose="020F0502020204030204" pitchFamily="34" charset="0"/>
                <a:cs typeface="Times New Roman" panose="02020603050405020304" pitchFamily="18" charset="0"/>
              </a:rPr>
              <a:t>Code Quality Classification</a:t>
            </a:r>
            <a:endParaRPr lang="en-US" b="1" dirty="0">
              <a:latin typeface="EYInterstate Light"/>
              <a:cs typeface="Arial"/>
            </a:endParaRPr>
          </a:p>
        </p:txBody>
      </p:sp>
      <p:sp>
        <p:nvSpPr>
          <p:cNvPr id="3" name="TextBox 2">
            <a:extLst>
              <a:ext uri="{FF2B5EF4-FFF2-40B4-BE49-F238E27FC236}">
                <a16:creationId xmlns:a16="http://schemas.microsoft.com/office/drawing/2014/main" id="{A6E4281F-ECAD-DE63-E731-1C0ADEF9F87E}"/>
              </a:ext>
            </a:extLst>
          </p:cNvPr>
          <p:cNvSpPr txBox="1"/>
          <p:nvPr/>
        </p:nvSpPr>
        <p:spPr>
          <a:xfrm>
            <a:off x="565179" y="978039"/>
            <a:ext cx="11067733" cy="2754600"/>
          </a:xfrm>
          <a:prstGeom prst="rect">
            <a:avLst/>
          </a:prstGeom>
          <a:noFill/>
        </p:spPr>
        <p:txBody>
          <a:bodyPr wrap="square">
            <a:spAutoFit/>
          </a:bodyPr>
          <a:lstStyle/>
          <a:p>
            <a:pPr marL="171450" indent="-171450">
              <a:lnSpc>
                <a:spcPct val="150000"/>
              </a:lnSpc>
              <a:buSzPct val="75000"/>
              <a:buBlip>
                <a:blip r:embed="rId2"/>
              </a:buBlip>
            </a:pPr>
            <a:r>
              <a:rPr lang="en-IN" sz="1400" b="1" i="0" dirty="0">
                <a:solidFill>
                  <a:srgbClr val="171717"/>
                </a:solidFill>
                <a:effectLst/>
              </a:rPr>
              <a:t>Business Context:</a:t>
            </a:r>
            <a:endParaRPr lang="en-IN" sz="1400" b="1" dirty="0">
              <a:solidFill>
                <a:schemeClr val="bg2"/>
              </a:solidFill>
              <a:cs typeface="Times New Roman" panose="02020603050405020304" pitchFamily="18" charset="0"/>
            </a:endParaRPr>
          </a:p>
          <a:p>
            <a:pPr lvl="1">
              <a:buSzPct val="75000"/>
            </a:pPr>
            <a:endParaRPr lang="en-IN" sz="1200" dirty="0">
              <a:solidFill>
                <a:schemeClr val="bg2"/>
              </a:solidFill>
              <a:ea typeface="Calibri" panose="020F0502020204030204" pitchFamily="34" charset="0"/>
              <a:cs typeface="Times New Roman" panose="02020603050405020304" pitchFamily="18" charset="0"/>
            </a:endParaRPr>
          </a:p>
          <a:p>
            <a:pPr lvl="1">
              <a:buSzPct val="75000"/>
            </a:pPr>
            <a:r>
              <a:rPr lang="en-IN" sz="1400" dirty="0">
                <a:solidFill>
                  <a:schemeClr val="bg2"/>
                </a:solidFill>
                <a:ea typeface="Calibri" panose="020F0502020204030204" pitchFamily="34" charset="0"/>
                <a:cs typeface="Times New Roman" panose="02020603050405020304" pitchFamily="18" charset="0"/>
              </a:rPr>
              <a:t>Imagine you are a lead data scientist in charge of a critical project within your organization. The project involves developing a complex software system that is integral to the success of a new product launch. As the project progresses, there is a growing concern about the overall quality of the software codebase, and management has decided to conduct a thorough software quality assessment. The development team has been diligently working on project, and the codebase has evolved over time. However, as the project is reaching a crucial milestone, there is a need to ensure that the software meets the highest quality standards to minimize the risk of defects and ensure long-term maintainability. To initiate the software quality assessment, the team has gathered a dataset containing various metrics related to the software's complexity, size, structure, and potential defects. Your task as the lead data scientist is to leverage this dataset to perform a comprehensive software quality assessment. The goal is to analyse the provided metrics and identify key insights regarding the overall quality of the software. Your findings will be crucial in making informed decisions about areas that need improvement, potential risks, and the overall health of the software codebase.</a:t>
            </a:r>
            <a:endParaRPr lang="en-IN" sz="1400" dirty="0">
              <a:solidFill>
                <a:schemeClr val="bg2"/>
              </a:solidFill>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5D1CEFB-FDA8-C851-8125-C076393D3DA0}"/>
              </a:ext>
            </a:extLst>
          </p:cNvPr>
          <p:cNvSpPr txBox="1"/>
          <p:nvPr/>
        </p:nvSpPr>
        <p:spPr>
          <a:xfrm>
            <a:off x="609918" y="3732639"/>
            <a:ext cx="11067733" cy="2569934"/>
          </a:xfrm>
          <a:prstGeom prst="rect">
            <a:avLst/>
          </a:prstGeom>
          <a:noFill/>
        </p:spPr>
        <p:txBody>
          <a:bodyPr wrap="square">
            <a:spAutoFit/>
          </a:bodyPr>
          <a:lstStyle/>
          <a:p>
            <a:pPr marL="171450" indent="-171450">
              <a:lnSpc>
                <a:spcPct val="150000"/>
              </a:lnSpc>
              <a:buSzPct val="75000"/>
              <a:buBlip>
                <a:blip r:embed="rId2"/>
              </a:buBlip>
            </a:pPr>
            <a:r>
              <a:rPr lang="en-IN" sz="1400" b="1" i="0" dirty="0">
                <a:solidFill>
                  <a:srgbClr val="171717"/>
                </a:solidFill>
                <a:effectLst/>
              </a:rPr>
              <a:t>In-scope:</a:t>
            </a:r>
            <a:endParaRPr lang="en-IN" sz="1400" b="1" dirty="0">
              <a:solidFill>
                <a:schemeClr val="bg2"/>
              </a:solidFill>
              <a:cs typeface="Times New Roman" panose="02020603050405020304" pitchFamily="18" charset="0"/>
            </a:endParaRPr>
          </a:p>
          <a:p>
            <a:pPr marL="742950" lvl="1" indent="-285750">
              <a:buSzPct val="75000"/>
              <a:buFont typeface="+mj-lt"/>
              <a:buAutoNum type="romanUcPeriod"/>
            </a:pPr>
            <a:r>
              <a:rPr lang="en-IN" sz="1400" dirty="0">
                <a:solidFill>
                  <a:schemeClr val="bg2"/>
                </a:solidFill>
                <a:effectLst/>
                <a:ea typeface="Calibri" panose="020F0502020204030204" pitchFamily="34" charset="0"/>
                <a:cs typeface="Times New Roman" panose="02020603050405020304" pitchFamily="18" charset="0"/>
              </a:rPr>
              <a:t>Analysis the train data set and review all data attributes as provided in the train data set. </a:t>
            </a:r>
          </a:p>
          <a:p>
            <a:pPr marL="742950" lvl="1" indent="-285750">
              <a:buSzPct val="75000"/>
              <a:buFont typeface="+mj-lt"/>
              <a:buAutoNum type="romanUcPeriod"/>
            </a:pPr>
            <a:r>
              <a:rPr lang="en-IN" sz="1400" dirty="0">
                <a:solidFill>
                  <a:schemeClr val="bg2"/>
                </a:solidFill>
                <a:ea typeface="Calibri" panose="020F0502020204030204" pitchFamily="34" charset="0"/>
                <a:cs typeface="Times New Roman" panose="02020603050405020304" pitchFamily="18" charset="0"/>
              </a:rPr>
              <a:t>Appropriate data preparation including data describe. </a:t>
            </a:r>
          </a:p>
          <a:p>
            <a:pPr marL="742950" lvl="1" indent="-285750">
              <a:buSzPct val="75000"/>
              <a:buFont typeface="+mj-lt"/>
              <a:buAutoNum type="romanUcPeriod"/>
            </a:pPr>
            <a:r>
              <a:rPr lang="en-IN" sz="1400" dirty="0">
                <a:solidFill>
                  <a:schemeClr val="bg2"/>
                </a:solidFill>
                <a:ea typeface="Calibri" panose="020F0502020204030204" pitchFamily="34" charset="0"/>
                <a:cs typeface="Times New Roman" panose="02020603050405020304" pitchFamily="18" charset="0"/>
              </a:rPr>
              <a:t>Clean and preprocess the dataset, handling missing values, outliers, and inconsistencies. Perform feature engineering to create new metrics or transform existing ones if necessary. Split the dataset into training and testing sets for model evaluation.</a:t>
            </a:r>
          </a:p>
          <a:p>
            <a:pPr marL="742950" lvl="1" indent="-285750">
              <a:buSzPct val="75000"/>
              <a:buFont typeface="+mj-lt"/>
              <a:buAutoNum type="romanUcPeriod"/>
            </a:pPr>
            <a:r>
              <a:rPr lang="en-IN" sz="1400" dirty="0">
                <a:solidFill>
                  <a:schemeClr val="bg2"/>
                </a:solidFill>
                <a:effectLst/>
                <a:ea typeface="Calibri" panose="020F0502020204030204" pitchFamily="34" charset="0"/>
                <a:cs typeface="Times New Roman" panose="02020603050405020304" pitchFamily="18" charset="0"/>
              </a:rPr>
              <a:t>Implement Exploratory Data Analysis (EDA) which includes visualization techniques to identify patterns, trends, and correlations in the data. Identify the most influential metrics that contribute to software quality.</a:t>
            </a:r>
          </a:p>
          <a:p>
            <a:pPr marL="742950" lvl="1" indent="-285750">
              <a:buSzPct val="75000"/>
              <a:buFont typeface="+mj-lt"/>
              <a:buAutoNum type="romanUcPeriod"/>
            </a:pPr>
            <a:r>
              <a:rPr lang="en-IN" sz="1400" dirty="0">
                <a:solidFill>
                  <a:schemeClr val="bg2"/>
                </a:solidFill>
                <a:ea typeface="Calibri" panose="020F0502020204030204" pitchFamily="34" charset="0"/>
                <a:cs typeface="Times New Roman" panose="02020603050405020304" pitchFamily="18" charset="0"/>
              </a:rPr>
              <a:t>Employ predictive modelling to supervise learning algorithms to predict the likelihood of defects based on the software metrics. Experiment with various models, such as logistic regression, decision trees, random forests, or gradient boosting machines. </a:t>
            </a:r>
          </a:p>
          <a:p>
            <a:pPr marL="742950" lvl="1" indent="-285750">
              <a:buSzPct val="75000"/>
              <a:buFont typeface="+mj-lt"/>
              <a:buAutoNum type="romanUcPeriod"/>
            </a:pPr>
            <a:r>
              <a:rPr lang="en-IN" sz="1400" dirty="0">
                <a:solidFill>
                  <a:schemeClr val="bg2"/>
                </a:solidFill>
                <a:ea typeface="Calibri" panose="020F0502020204030204" pitchFamily="34" charset="0"/>
                <a:cs typeface="Times New Roman" panose="02020603050405020304" pitchFamily="18" charset="0"/>
              </a:rPr>
              <a:t>Predict defects in the test dataset from given excel sheet by applying trained model and calculate the accuracy percentage.</a:t>
            </a:r>
            <a:endParaRPr lang="en-IN" sz="1400" dirty="0">
              <a:solidFill>
                <a:schemeClr val="bg2"/>
              </a:solidFill>
              <a:effectLst/>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FCF99E33-402D-40BD-DC40-89CFDDBA2BBD}"/>
              </a:ext>
            </a:extLst>
          </p:cNvPr>
          <p:cNvSpPr/>
          <p:nvPr/>
        </p:nvSpPr>
        <p:spPr>
          <a:xfrm>
            <a:off x="11268438" y="6302573"/>
            <a:ext cx="319994" cy="39980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12901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18" y="283096"/>
            <a:ext cx="10978515" cy="590400"/>
          </a:xfrm>
        </p:spPr>
        <p:txBody>
          <a:bodyPr>
            <a:normAutofit/>
          </a:bodyPr>
          <a:lstStyle/>
          <a:p>
            <a:r>
              <a:rPr lang="en-IN" sz="2400" b="1" dirty="0">
                <a:solidFill>
                  <a:schemeClr val="bg2"/>
                </a:solidFill>
                <a:ea typeface="Calibri" panose="020F0502020204030204" pitchFamily="34" charset="0"/>
                <a:cs typeface="Times New Roman" panose="02020603050405020304" pitchFamily="18" charset="0"/>
              </a:rPr>
              <a:t>Approaches</a:t>
            </a:r>
            <a:endParaRPr lang="en-US" b="1" dirty="0">
              <a:latin typeface="EYInterstate Light"/>
              <a:cs typeface="Arial"/>
            </a:endParaRPr>
          </a:p>
        </p:txBody>
      </p:sp>
      <p:sp>
        <p:nvSpPr>
          <p:cNvPr id="3" name="TextBox 2">
            <a:extLst>
              <a:ext uri="{FF2B5EF4-FFF2-40B4-BE49-F238E27FC236}">
                <a16:creationId xmlns:a16="http://schemas.microsoft.com/office/drawing/2014/main" id="{A6E4281F-ECAD-DE63-E731-1C0ADEF9F87E}"/>
              </a:ext>
            </a:extLst>
          </p:cNvPr>
          <p:cNvSpPr txBox="1"/>
          <p:nvPr/>
        </p:nvSpPr>
        <p:spPr>
          <a:xfrm>
            <a:off x="565179" y="978039"/>
            <a:ext cx="11067733" cy="2077492"/>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Data Preparation and Cleaning</a:t>
            </a:r>
            <a:r>
              <a:rPr lang="en-IN" sz="1400" b="1" i="0" dirty="0">
                <a:solidFill>
                  <a:srgbClr val="171717"/>
                </a:solidFill>
                <a:effectLst/>
              </a:rPr>
              <a:t>:</a:t>
            </a:r>
            <a:endParaRPr lang="en-IN" sz="1200" dirty="0">
              <a:solidFill>
                <a:schemeClr val="bg2"/>
              </a:solidFill>
              <a:ea typeface="Calibri" panose="020F0502020204030204" pitchFamily="34" charset="0"/>
              <a:cs typeface="Times New Roman" panose="02020603050405020304" pitchFamily="18" charset="0"/>
            </a:endParaRP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Load Dataset: Load your dataset from a CSV file into a pandas Data Frame.</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Split Features and Target: Separate the dataset into features (X) and the target variable (y). The target variable in this case is defects.</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Train-Test Split: Split the dataset into training and testing sets to evaluate the performance of your machine learning model.</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Identify Column Types: Identify numerical and categorical columns since they require different preprocessing.</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Preprocessing Pipelines: Create separate preprocessing pipelines for numerical and categorical data. For numerical data, missing values are imputed with the mean, and data is scaled using Standard Scaler. For categorical data, missing values are imputed with the most frequent category, and one-hot encoding is applied.</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Column Transformer: Combine the preprocessing steps for both numerical and categorical data using Column Transformer.</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Apply Preprocessing: Fit the preprocessing pipeline on the training data and transform both the training and testing sets</a:t>
            </a:r>
            <a:endParaRPr lang="en-IN" sz="1200" dirty="0">
              <a:solidFill>
                <a:schemeClr val="bg2"/>
              </a:solidFill>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2CF80E5-8768-99BF-075D-F25E07590F01}"/>
              </a:ext>
            </a:extLst>
          </p:cNvPr>
          <p:cNvSpPr txBox="1"/>
          <p:nvPr/>
        </p:nvSpPr>
        <p:spPr>
          <a:xfrm>
            <a:off x="609918" y="3169127"/>
            <a:ext cx="11067733" cy="1338828"/>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Exploratory Data Analysis</a:t>
            </a:r>
            <a:endParaRPr lang="en-IN" sz="1200" dirty="0">
              <a:solidFill>
                <a:schemeClr val="bg2"/>
              </a:solidFill>
              <a:ea typeface="Calibri" panose="020F0502020204030204" pitchFamily="34" charset="0"/>
              <a:cs typeface="Times New Roman" panose="02020603050405020304" pitchFamily="18" charset="0"/>
            </a:endParaRP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Generate Correlation Metrix to  understand the relationships between numerical features, especially how they relate to defects. </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Plotting of distribution of defects, cyclometric complexity, heatmap, feature ,metrics distribution</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Based on the correlation matrix and EDA, identify metrics that have a strong relationship with software defects. </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Investigate if any metrics, such as complexity or code density, are particularly indicative of defects. This analysis will assist in making informed decisions about improving software quality.</a:t>
            </a:r>
            <a:endParaRPr lang="en-IN" sz="1200" dirty="0">
              <a:solidFill>
                <a:schemeClr val="bg2"/>
              </a:solidFill>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CF77240-D855-8E00-E671-B271D2B95161}"/>
              </a:ext>
            </a:extLst>
          </p:cNvPr>
          <p:cNvSpPr txBox="1"/>
          <p:nvPr/>
        </p:nvSpPr>
        <p:spPr>
          <a:xfrm>
            <a:off x="609917" y="4610694"/>
            <a:ext cx="11067733" cy="1338828"/>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Predictive Modelling and Model evolution:</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Employ supervised learning algorithms to predict the likelihood of defects based on the software metrics.</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Experiment with various models, such as logistic regression, decision trees, random forests, or gradient boosting machines.</a:t>
            </a:r>
          </a:p>
          <a:p>
            <a:pPr marL="742950" lvl="1" indent="-285750">
              <a:buSzPct val="75000"/>
              <a:buFont typeface="Wingdings" panose="05000000000000000000" pitchFamily="2" charset="2"/>
              <a:buChar char="ü"/>
            </a:pPr>
            <a:r>
              <a:rPr lang="en-IN" sz="1200" dirty="0">
                <a:solidFill>
                  <a:schemeClr val="bg2"/>
                </a:solidFill>
                <a:ea typeface="Calibri" panose="020F0502020204030204" pitchFamily="34" charset="0"/>
                <a:cs typeface="Times New Roman" panose="02020603050405020304" pitchFamily="18" charset="0"/>
              </a:rPr>
              <a:t>Tune the hyperparameters of the models using techniques like grid search or cross-validation to optimize their performance.</a:t>
            </a:r>
          </a:p>
          <a:p>
            <a:pPr marL="742950" lvl="1" indent="-285750">
              <a:buSzPct val="75000"/>
              <a:buFont typeface="Wingdings" panose="05000000000000000000" pitchFamily="2" charset="2"/>
              <a:buChar char="ü"/>
            </a:pPr>
            <a:r>
              <a:rPr lang="en-IN" sz="1200" dirty="0">
                <a:solidFill>
                  <a:schemeClr val="bg2"/>
                </a:solidFill>
                <a:effectLst/>
                <a:ea typeface="Calibri" panose="020F0502020204030204" pitchFamily="34" charset="0"/>
                <a:cs typeface="Times New Roman" panose="02020603050405020304" pitchFamily="18" charset="0"/>
              </a:rPr>
              <a:t>Assess the performance of the trained models using appropriate metrics, such as accuracy, precision, recall, and F1-score.</a:t>
            </a:r>
          </a:p>
          <a:p>
            <a:pPr marL="742950" lvl="1" indent="-285750">
              <a:buSzPct val="75000"/>
              <a:buFont typeface="Wingdings" panose="05000000000000000000" pitchFamily="2" charset="2"/>
              <a:buChar char="ü"/>
            </a:pPr>
            <a:r>
              <a:rPr lang="en-IN" sz="1200" dirty="0">
                <a:solidFill>
                  <a:schemeClr val="bg2"/>
                </a:solidFill>
                <a:effectLst/>
                <a:ea typeface="Calibri" panose="020F0502020204030204" pitchFamily="34" charset="0"/>
                <a:cs typeface="Times New Roman" panose="02020603050405020304" pitchFamily="18" charset="0"/>
              </a:rPr>
              <a:t>Conduct cross-validation to ensure the models generalize well to unseen data.</a:t>
            </a:r>
          </a:p>
        </p:txBody>
      </p:sp>
      <p:sp>
        <p:nvSpPr>
          <p:cNvPr id="7" name="Rectangle 6">
            <a:extLst>
              <a:ext uri="{FF2B5EF4-FFF2-40B4-BE49-F238E27FC236}">
                <a16:creationId xmlns:a16="http://schemas.microsoft.com/office/drawing/2014/main" id="{0F408BED-750D-098A-BB72-E2F9F2D30FFC}"/>
              </a:ext>
            </a:extLst>
          </p:cNvPr>
          <p:cNvSpPr/>
          <p:nvPr/>
        </p:nvSpPr>
        <p:spPr>
          <a:xfrm>
            <a:off x="11268438" y="6302573"/>
            <a:ext cx="319994" cy="39980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136400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18" y="283096"/>
            <a:ext cx="10978515" cy="590400"/>
          </a:xfrm>
        </p:spPr>
        <p:txBody>
          <a:bodyPr>
            <a:normAutofit/>
          </a:bodyPr>
          <a:lstStyle/>
          <a:p>
            <a:r>
              <a:rPr lang="en-IN" sz="2400" b="1" dirty="0">
                <a:solidFill>
                  <a:schemeClr val="bg2"/>
                </a:solidFill>
                <a:ea typeface="Calibri" panose="020F0502020204030204" pitchFamily="34" charset="0"/>
                <a:cs typeface="Times New Roman" panose="02020603050405020304" pitchFamily="18" charset="0"/>
              </a:rPr>
              <a:t>Data Exploratory Analysis and Visualization </a:t>
            </a:r>
            <a:endParaRPr lang="en-US" b="1" dirty="0">
              <a:latin typeface="EYInterstate Light"/>
              <a:cs typeface="Arial"/>
            </a:endParaRPr>
          </a:p>
        </p:txBody>
      </p:sp>
      <p:sp>
        <p:nvSpPr>
          <p:cNvPr id="3" name="TextBox 2">
            <a:extLst>
              <a:ext uri="{FF2B5EF4-FFF2-40B4-BE49-F238E27FC236}">
                <a16:creationId xmlns:a16="http://schemas.microsoft.com/office/drawing/2014/main" id="{A6E4281F-ECAD-DE63-E731-1C0ADEF9F87E}"/>
              </a:ext>
            </a:extLst>
          </p:cNvPr>
          <p:cNvSpPr txBox="1"/>
          <p:nvPr/>
        </p:nvSpPr>
        <p:spPr>
          <a:xfrm>
            <a:off x="565179" y="978039"/>
            <a:ext cx="4273949" cy="377860"/>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Distribution of Defects</a:t>
            </a:r>
            <a:endParaRPr lang="en-IN" sz="1200" dirty="0">
              <a:solidFill>
                <a:schemeClr val="bg2"/>
              </a:solidFill>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0465370-EEA2-1964-0785-88AD8130C639}"/>
              </a:ext>
            </a:extLst>
          </p:cNvPr>
          <p:cNvPicPr>
            <a:picLocks noChangeAspect="1"/>
          </p:cNvPicPr>
          <p:nvPr/>
        </p:nvPicPr>
        <p:blipFill>
          <a:blip r:embed="rId3"/>
          <a:stretch>
            <a:fillRect/>
          </a:stretch>
        </p:blipFill>
        <p:spPr>
          <a:xfrm>
            <a:off x="589369" y="1354705"/>
            <a:ext cx="4038600" cy="2752725"/>
          </a:xfrm>
          <a:prstGeom prst="rect">
            <a:avLst/>
          </a:prstGeom>
        </p:spPr>
      </p:pic>
      <p:sp>
        <p:nvSpPr>
          <p:cNvPr id="8" name="TextBox 7">
            <a:extLst>
              <a:ext uri="{FF2B5EF4-FFF2-40B4-BE49-F238E27FC236}">
                <a16:creationId xmlns:a16="http://schemas.microsoft.com/office/drawing/2014/main" id="{1D9997D5-1F12-65DC-9116-99F66C93DB32}"/>
              </a:ext>
            </a:extLst>
          </p:cNvPr>
          <p:cNvSpPr txBox="1"/>
          <p:nvPr/>
        </p:nvSpPr>
        <p:spPr>
          <a:xfrm>
            <a:off x="5433408" y="978039"/>
            <a:ext cx="4273949" cy="377860"/>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Correlation Metrix of Numerical Features</a:t>
            </a:r>
            <a:endParaRPr lang="en-IN" sz="1200" dirty="0">
              <a:solidFill>
                <a:schemeClr val="bg2"/>
              </a:solidFill>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2A51CC9-71F0-1FCC-7A69-E9752F4908A1}"/>
              </a:ext>
            </a:extLst>
          </p:cNvPr>
          <p:cNvPicPr>
            <a:picLocks noChangeAspect="1"/>
          </p:cNvPicPr>
          <p:nvPr/>
        </p:nvPicPr>
        <p:blipFill>
          <a:blip r:embed="rId4"/>
          <a:stretch>
            <a:fillRect/>
          </a:stretch>
        </p:blipFill>
        <p:spPr>
          <a:xfrm>
            <a:off x="5433408" y="1354705"/>
            <a:ext cx="5878439" cy="5161021"/>
          </a:xfrm>
          <a:prstGeom prst="rect">
            <a:avLst/>
          </a:prstGeom>
        </p:spPr>
      </p:pic>
      <p:sp>
        <p:nvSpPr>
          <p:cNvPr id="11" name="TextBox 10">
            <a:extLst>
              <a:ext uri="{FF2B5EF4-FFF2-40B4-BE49-F238E27FC236}">
                <a16:creationId xmlns:a16="http://schemas.microsoft.com/office/drawing/2014/main" id="{9E2E3C08-82C9-08DD-A404-FE8AD953FF2F}"/>
              </a:ext>
            </a:extLst>
          </p:cNvPr>
          <p:cNvSpPr txBox="1"/>
          <p:nvPr/>
        </p:nvSpPr>
        <p:spPr>
          <a:xfrm>
            <a:off x="609918" y="4423963"/>
            <a:ext cx="4273949" cy="377860"/>
          </a:xfrm>
          <a:prstGeom prst="rect">
            <a:avLst/>
          </a:prstGeom>
          <a:noFill/>
        </p:spPr>
        <p:txBody>
          <a:bodyPr wrap="square">
            <a:spAutoFit/>
          </a:bodyPr>
          <a:lstStyle/>
          <a:p>
            <a:pPr marL="171450" indent="-171450">
              <a:lnSpc>
                <a:spcPct val="150000"/>
              </a:lnSpc>
              <a:buSzPct val="75000"/>
              <a:buBlip>
                <a:blip r:embed="rId2"/>
              </a:buBlip>
            </a:pPr>
            <a:r>
              <a:rPr lang="en-IN" sz="1400" b="1" dirty="0">
                <a:solidFill>
                  <a:srgbClr val="171717"/>
                </a:solidFill>
              </a:rPr>
              <a:t>Accuracy Score</a:t>
            </a:r>
            <a:endParaRPr lang="en-IN" sz="1200" dirty="0">
              <a:solidFill>
                <a:schemeClr val="bg2"/>
              </a:solidFill>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E7EE4109-34EC-F70A-E506-29839BF8A006}"/>
              </a:ext>
            </a:extLst>
          </p:cNvPr>
          <p:cNvPicPr>
            <a:picLocks noChangeAspect="1"/>
          </p:cNvPicPr>
          <p:nvPr/>
        </p:nvPicPr>
        <p:blipFill>
          <a:blip r:embed="rId5"/>
          <a:stretch>
            <a:fillRect/>
          </a:stretch>
        </p:blipFill>
        <p:spPr>
          <a:xfrm>
            <a:off x="799636" y="4801823"/>
            <a:ext cx="3381946" cy="1648433"/>
          </a:xfrm>
          <a:prstGeom prst="rect">
            <a:avLst/>
          </a:prstGeom>
        </p:spPr>
      </p:pic>
      <p:sp>
        <p:nvSpPr>
          <p:cNvPr id="14" name="Rectangle 13">
            <a:extLst>
              <a:ext uri="{FF2B5EF4-FFF2-40B4-BE49-F238E27FC236}">
                <a16:creationId xmlns:a16="http://schemas.microsoft.com/office/drawing/2014/main" id="{2FC1BD20-A492-78A1-4FFF-FEC32DDC3A58}"/>
              </a:ext>
            </a:extLst>
          </p:cNvPr>
          <p:cNvSpPr/>
          <p:nvPr/>
        </p:nvSpPr>
        <p:spPr>
          <a:xfrm>
            <a:off x="11268438" y="6302573"/>
            <a:ext cx="319994" cy="39980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1905177492"/>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45a80f6-1e07-47a3-ba13-a411bf813e7c">
      <Terms xmlns="http://schemas.microsoft.com/office/infopath/2007/PartnerControls"/>
    </lcf76f155ced4ddcb4097134ff3c332f>
    <TaxCatchAll xmlns="4a84ee68-4367-465e-9a5a-969ff2d5e2c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3E11C3ED78894EAA917325BCFB8842" ma:contentTypeVersion="14" ma:contentTypeDescription="Create a new document." ma:contentTypeScope="" ma:versionID="d9cec6bd585fda04bac03881154ed045">
  <xsd:schema xmlns:xsd="http://www.w3.org/2001/XMLSchema" xmlns:xs="http://www.w3.org/2001/XMLSchema" xmlns:p="http://schemas.microsoft.com/office/2006/metadata/properties" xmlns:ns2="345a80f6-1e07-47a3-ba13-a411bf813e7c" xmlns:ns3="4a84ee68-4367-465e-9a5a-969ff2d5e2ca" targetNamespace="http://schemas.microsoft.com/office/2006/metadata/properties" ma:root="true" ma:fieldsID="3f68d1cfca9c9e075ecee1e3ccc5f9db" ns2:_="" ns3:_="">
    <xsd:import namespace="345a80f6-1e07-47a3-ba13-a411bf813e7c"/>
    <xsd:import namespace="4a84ee68-4367-465e-9a5a-969ff2d5e2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5a80f6-1e07-47a3-ba13-a411bf813e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a84ee68-4367-465e-9a5a-969ff2d5e2c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627b1475-d006-48fb-9268-f002d7999b41}" ma:internalName="TaxCatchAll" ma:showField="CatchAllData" ma:web="4a84ee68-4367-465e-9a5a-969ff2d5e2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44FD17-01B4-4CBC-ABBB-2B0A2E702986}">
  <ds:schemaRefs>
    <ds:schemaRef ds:uri="http://schemas.microsoft.com/sharepoint/v3/contenttype/forms"/>
  </ds:schemaRefs>
</ds:datastoreItem>
</file>

<file path=customXml/itemProps2.xml><?xml version="1.0" encoding="utf-8"?>
<ds:datastoreItem xmlns:ds="http://schemas.openxmlformats.org/officeDocument/2006/customXml" ds:itemID="{BDBBD0FB-DC70-4DD6-9A8E-82407649E83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a84ee68-4367-465e-9a5a-969ff2d5e2ca"/>
    <ds:schemaRef ds:uri="http://schemas.microsoft.com/office/2006/metadata/properties"/>
    <ds:schemaRef ds:uri="345a80f6-1e07-47a3-ba13-a411bf813e7c"/>
    <ds:schemaRef ds:uri="http://www.w3.org/XML/1998/namespace"/>
    <ds:schemaRef ds:uri="http://purl.org/dc/dcmitype/"/>
  </ds:schemaRefs>
</ds:datastoreItem>
</file>

<file path=customXml/itemProps3.xml><?xml version="1.0" encoding="utf-8"?>
<ds:datastoreItem xmlns:ds="http://schemas.openxmlformats.org/officeDocument/2006/customXml" ds:itemID="{B9153F3D-A443-4F82-9A10-1C47DD9BEA24}">
  <ds:schemaRefs>
    <ds:schemaRef ds:uri="345a80f6-1e07-47a3-ba13-a411bf813e7c"/>
    <ds:schemaRef ds:uri="4a84ee68-4367-465e-9a5a-969ff2d5e2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767</Words>
  <Application>Microsoft Office PowerPoint</Application>
  <PresentationFormat>Custom</PresentationFormat>
  <Paragraphs>39</Paragraphs>
  <Slides>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vt:i4>
      </vt:variant>
    </vt:vector>
  </HeadingPairs>
  <TitlesOfParts>
    <vt:vector size="13" baseType="lpstr">
      <vt:lpstr>Arial</vt:lpstr>
      <vt:lpstr>Calibri</vt:lpstr>
      <vt:lpstr>EYInterstate</vt:lpstr>
      <vt:lpstr>EYInterstate Light</vt:lpstr>
      <vt:lpstr>Georgia</vt:lpstr>
      <vt:lpstr>Times New Roman</vt:lpstr>
      <vt:lpstr>Wingdings</vt:lpstr>
      <vt:lpstr>EY dark background</vt:lpstr>
      <vt:lpstr>EY light background</vt:lpstr>
      <vt:lpstr>Hackathon Case Study</vt:lpstr>
      <vt:lpstr>Code Quality Classification</vt:lpstr>
      <vt:lpstr>Approaches</vt:lpstr>
      <vt:lpstr>Data Exploratory Analysis and Visualization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Service: Exercise - Case Study</dc:title>
  <dc:creator/>
  <cp:keywords/>
  <cp:revision>1</cp:revision>
  <dcterms:created xsi:type="dcterms:W3CDTF">2016-03-16T05:57:48Z</dcterms:created>
  <dcterms:modified xsi:type="dcterms:W3CDTF">2024-07-07T14:47:50Z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0x010100663E11C3ED78894EAA917325BCFB8842</vt:lpwstr>
  </property>
  <property fmtid="{D5CDD505-2E9C-101B-9397-08002B2CF9AE}" pid="3" name="MediaServiceImageTags">
    <vt:lpwstr/>
  </property>
</Properties>
</file>